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053FAAE-F694-D805-6362-1D3D7C4236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B1640F6F-4721-DDD9-9002-14F7B232D0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D8B36D8-0F2F-F7C2-2A5D-39DA5E780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452D544-85CF-C318-1CB3-852E2F365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D7BF238-4938-70EC-29F1-D5C6BF602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88301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41E25F3-B3C3-B89A-D5BA-CF1A6710D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E52EC8C-FC65-FF06-FE20-16D5D0F909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3BF820C-845A-0517-4833-DDA2EFE24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D6ED78A-5F8F-B6F0-458B-A7FA6C457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BF9C53D-2E64-88F9-ED3A-DE0D4BBD7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5783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2694999-B2ED-C330-192E-6FC7072B2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9C6151B-CF7E-43AC-FCB3-933B78950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36DD81F-B395-10C8-7617-34CC86779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37208AB-BDD8-F633-E7E8-AA463E23C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0CA0AA0-FE2B-C725-B784-557DDA561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8604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C10AE7F-C46A-1259-6696-7E097ED0A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7DBC461-ED14-9356-EFA5-09D0685EA3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3353485A-6068-CE02-8C51-EC6AC564FF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3CFDE2D-B88F-445B-A24A-1C6B11490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43E7FC99-BD18-F32E-9E92-09028E7F0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DD13C61-335E-AC46-D4B1-9745D5D54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97058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915CD49-25A0-020A-EE45-A2938840C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9D402BBC-6789-CA4F-B57A-1DD036AD45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F6452A05-A694-C24C-6D0D-2BF3A16B3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A1DD4CD6-BE09-64DD-A5D2-56747214E5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58A5262D-156E-DBE6-B3F5-2F92B2898D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A0CA2D66-A8C2-E75F-7A51-8607A1647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0505967F-1629-9102-6BBD-8E87C0640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9A2D108A-B212-A02E-00B6-FB421EAF3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7919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1364FA5-940C-AEC4-DBC4-DB6FCE5C9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C0B99DDC-BCB6-A6F1-FBCD-A9A603D47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D564146D-2BEC-B6F0-7266-8CCB585F0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85C318B-5C86-5E59-917C-794A5D256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0841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A169DD8B-5CDE-07D8-0E0D-18DFC94D9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417A4388-08E3-6CEF-3629-E03287208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2E2EA78-7284-061E-E924-3C10E43FA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174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838BFEA-57EB-ABB1-1BC9-D2CD6D444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07A1A5B-070C-0D09-7D8E-D1A5B232B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8D5295C4-B3B0-6C79-865C-62D9AACDB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CE83A6D-E779-F06B-6045-7C0607B7B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73325DA5-6DB3-73D9-F7E5-BD665E57D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BCC0C8F7-18B9-9123-632E-AEB2949C8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52071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F641E0C-99E6-BEB3-ADA1-CFD1D3605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05A3462E-9B47-2EB2-736B-B1D1BEFCAA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F1A308D7-6D21-24F8-0783-80B310E3F9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0EA7A4D-EC98-DFC2-EA45-3F851646D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2C66443-3CEE-1FAD-031F-02626BD16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BCCBEA6-BE86-3426-61EA-34800B320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0139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1D004F8-515F-0916-1498-F72A126FF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38A5C175-ECA9-FF7C-ADA8-D55D14A3C6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243393A-FD73-7FA9-C413-E903A7666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BF410E8-4E9A-3449-834F-FC60EBD36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8883252-8FEF-E757-4370-D3B6337E7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023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29330E92-64D8-808C-E7DC-2D8A751E64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46DEA26D-1CA6-DFAC-796E-2FBAA44565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700CCB0-A5CD-C8A2-E6F5-88B2246EB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704B404-F154-1840-303B-AED37036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8E4B103-FC92-DC96-1022-A6F9B1A88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1659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A00A2940-14DB-E232-11B1-84026E7BC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C84607D-09A2-7726-0B43-9CF3EC47B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A7C9F70-130C-ED9B-0910-31EB828688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2D1C4-13CA-48F4-8C2F-6D5852B10B26}" type="datetimeFigureOut">
              <a:rPr kumimoji="1" lang="ja-JP" altLang="en-US" smtClean="0"/>
              <a:t>2024/2/20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576D916-05EF-1070-58B4-0AE78FA7AD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108959F-AC9F-F4C1-EC2B-FE17AD53CF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9289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697325A-01BC-A983-0E9F-37F0828EE164}"/>
              </a:ext>
            </a:extLst>
          </p:cNvPr>
          <p:cNvSpPr txBox="1"/>
          <p:nvPr/>
        </p:nvSpPr>
        <p:spPr>
          <a:xfrm>
            <a:off x="127635" y="125573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七尾市災害ボランティアセンター体制図（</a:t>
            </a:r>
            <a:r>
              <a:rPr kumimoji="1" lang="en-US" altLang="ja-JP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JC</a:t>
            </a:r>
            <a:r>
              <a:rPr kumimoji="1"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＋近ブロ）</a:t>
            </a:r>
            <a:r>
              <a:rPr lang="en-US" altLang="ja-JP" sz="11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2/14</a:t>
            </a:r>
            <a:r>
              <a:rPr lang="ja-JP" altLang="en-US" sz="11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時点</a:t>
            </a:r>
            <a:endParaRPr kumimoji="1" lang="ja-JP" altLang="en-US" sz="3200" b="1" u="sng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4" name="四角形: 角を丸くする 33">
            <a:extLst>
              <a:ext uri="{FF2B5EF4-FFF2-40B4-BE49-F238E27FC236}">
                <a16:creationId xmlns:a16="http://schemas.microsoft.com/office/drawing/2014/main" id="{CCE1E788-816B-B819-6341-185B30A3F2FC}"/>
              </a:ext>
            </a:extLst>
          </p:cNvPr>
          <p:cNvSpPr/>
          <p:nvPr/>
        </p:nvSpPr>
        <p:spPr>
          <a:xfrm>
            <a:off x="5107786" y="3458628"/>
            <a:ext cx="4829565" cy="2865587"/>
          </a:xfrm>
          <a:prstGeom prst="roundRect">
            <a:avLst>
              <a:gd name="adj" fmla="val 9734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3" name="四角形: 角を丸くする 32">
            <a:extLst>
              <a:ext uri="{FF2B5EF4-FFF2-40B4-BE49-F238E27FC236}">
                <a16:creationId xmlns:a16="http://schemas.microsoft.com/office/drawing/2014/main" id="{66B2BC8D-2A7B-62C2-6624-A8534F81951E}"/>
              </a:ext>
            </a:extLst>
          </p:cNvPr>
          <p:cNvSpPr/>
          <p:nvPr/>
        </p:nvSpPr>
        <p:spPr>
          <a:xfrm>
            <a:off x="106164" y="3898770"/>
            <a:ext cx="4829565" cy="2865587"/>
          </a:xfrm>
          <a:prstGeom prst="roundRect">
            <a:avLst>
              <a:gd name="adj" fmla="val 9734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1" name="四角形: 角を丸くする 30">
            <a:extLst>
              <a:ext uri="{FF2B5EF4-FFF2-40B4-BE49-F238E27FC236}">
                <a16:creationId xmlns:a16="http://schemas.microsoft.com/office/drawing/2014/main" id="{26F34EC9-0766-16C6-CBAF-8570FB083BC4}"/>
              </a:ext>
            </a:extLst>
          </p:cNvPr>
          <p:cNvSpPr/>
          <p:nvPr/>
        </p:nvSpPr>
        <p:spPr>
          <a:xfrm>
            <a:off x="844512" y="744492"/>
            <a:ext cx="8979057" cy="2637936"/>
          </a:xfrm>
          <a:prstGeom prst="roundRect">
            <a:avLst>
              <a:gd name="adj" fmla="val 9734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9" name="グループ化 8">
            <a:extLst>
              <a:ext uri="{FF2B5EF4-FFF2-40B4-BE49-F238E27FC236}">
                <a16:creationId xmlns:a16="http://schemas.microsoft.com/office/drawing/2014/main" id="{8BC3F6AB-9B4D-2CCE-2031-374BB9F3311B}"/>
              </a:ext>
            </a:extLst>
          </p:cNvPr>
          <p:cNvGrpSpPr/>
          <p:nvPr/>
        </p:nvGrpSpPr>
        <p:grpSpPr>
          <a:xfrm>
            <a:off x="3738541" y="791628"/>
            <a:ext cx="3650929" cy="686961"/>
            <a:chOff x="4221480" y="1158240"/>
            <a:chExt cx="3749040" cy="686961"/>
          </a:xfrm>
        </p:grpSpPr>
        <p:sp>
          <p:nvSpPr>
            <p:cNvPr id="7" name="テキスト ボックス 6">
              <a:extLst>
                <a:ext uri="{FF2B5EF4-FFF2-40B4-BE49-F238E27FC236}">
                  <a16:creationId xmlns:a16="http://schemas.microsoft.com/office/drawing/2014/main" id="{839BF629-AFE1-3351-B70F-987C9926FC52}"/>
                </a:ext>
              </a:extLst>
            </p:cNvPr>
            <p:cNvSpPr txBox="1"/>
            <p:nvPr/>
          </p:nvSpPr>
          <p:spPr>
            <a:xfrm>
              <a:off x="4221480" y="1506647"/>
              <a:ext cx="3749040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七尾市社協事務局長　堀口</a:t>
              </a:r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E37512C2-B402-0336-7A8E-087ED5F39E76}"/>
                </a:ext>
              </a:extLst>
            </p:cNvPr>
            <p:cNvSpPr txBox="1"/>
            <p:nvPr/>
          </p:nvSpPr>
          <p:spPr>
            <a:xfrm>
              <a:off x="4815840" y="11582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全体統括（社協兼務）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6F56E9A5-2F22-DF30-81FA-45D25136D149}"/>
              </a:ext>
            </a:extLst>
          </p:cNvPr>
          <p:cNvGrpSpPr/>
          <p:nvPr/>
        </p:nvGrpSpPr>
        <p:grpSpPr>
          <a:xfrm>
            <a:off x="3738541" y="1571721"/>
            <a:ext cx="3650929" cy="690552"/>
            <a:chOff x="4221480" y="1158240"/>
            <a:chExt cx="3749040" cy="690552"/>
          </a:xfrm>
        </p:grpSpPr>
        <p:sp>
          <p:nvSpPr>
            <p:cNvPr id="11" name="テキスト ボックス 10">
              <a:extLst>
                <a:ext uri="{FF2B5EF4-FFF2-40B4-BE49-F238E27FC236}">
                  <a16:creationId xmlns:a16="http://schemas.microsoft.com/office/drawing/2014/main" id="{057550A0-32A5-3A09-9C6F-B419FA659CE1}"/>
                </a:ext>
              </a:extLst>
            </p:cNvPr>
            <p:cNvSpPr txBox="1"/>
            <p:nvPr/>
          </p:nvSpPr>
          <p:spPr>
            <a:xfrm>
              <a:off x="4221480" y="1510238"/>
              <a:ext cx="3749040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七尾市社協総務課長　直</a:t>
              </a:r>
            </a:p>
          </p:txBody>
        </p:sp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64633475-D10C-EF78-F363-36A1332E120C}"/>
                </a:ext>
              </a:extLst>
            </p:cNvPr>
            <p:cNvSpPr txBox="1"/>
            <p:nvPr/>
          </p:nvSpPr>
          <p:spPr>
            <a:xfrm>
              <a:off x="4815840" y="11582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現場統括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063A10DA-BD76-B687-4FAA-023B10CC6F30}"/>
              </a:ext>
            </a:extLst>
          </p:cNvPr>
          <p:cNvGrpSpPr/>
          <p:nvPr/>
        </p:nvGrpSpPr>
        <p:grpSpPr>
          <a:xfrm>
            <a:off x="3320515" y="2364201"/>
            <a:ext cx="4546346" cy="936773"/>
            <a:chOff x="3792220" y="1158240"/>
            <a:chExt cx="4668520" cy="936773"/>
          </a:xfrm>
        </p:grpSpPr>
        <p:sp>
          <p:nvSpPr>
            <p:cNvPr id="23" name="テキスト ボックス 22">
              <a:extLst>
                <a:ext uri="{FF2B5EF4-FFF2-40B4-BE49-F238E27FC236}">
                  <a16:creationId xmlns:a16="http://schemas.microsoft.com/office/drawing/2014/main" id="{DAC678FB-F68D-1B75-FDDB-F57A634A3F6D}"/>
                </a:ext>
              </a:extLst>
            </p:cNvPr>
            <p:cNvSpPr txBox="1"/>
            <p:nvPr/>
          </p:nvSpPr>
          <p:spPr>
            <a:xfrm>
              <a:off x="3792220" y="1510238"/>
              <a:ext cx="4668520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七尾市社協総務・地域支援グループ　谷口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七尾市社協総務・地域支援グループ　大森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4" name="テキスト ボックス 23">
              <a:extLst>
                <a:ext uri="{FF2B5EF4-FFF2-40B4-BE49-F238E27FC236}">
                  <a16:creationId xmlns:a16="http://schemas.microsoft.com/office/drawing/2014/main" id="{64FAC5C2-3CE5-1510-4590-5AF5F94161DC}"/>
                </a:ext>
              </a:extLst>
            </p:cNvPr>
            <p:cNvSpPr txBox="1"/>
            <p:nvPr/>
          </p:nvSpPr>
          <p:spPr>
            <a:xfrm>
              <a:off x="4815840" y="11582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運営・広報係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5" name="グループ化 24">
            <a:extLst>
              <a:ext uri="{FF2B5EF4-FFF2-40B4-BE49-F238E27FC236}">
                <a16:creationId xmlns:a16="http://schemas.microsoft.com/office/drawing/2014/main" id="{E67BE3AA-CE49-D818-4E4C-AA0A18C43075}"/>
              </a:ext>
            </a:extLst>
          </p:cNvPr>
          <p:cNvGrpSpPr/>
          <p:nvPr/>
        </p:nvGrpSpPr>
        <p:grpSpPr>
          <a:xfrm>
            <a:off x="265707" y="3960696"/>
            <a:ext cx="3054808" cy="1947682"/>
            <a:chOff x="4221480" y="1158240"/>
            <a:chExt cx="4343400" cy="1677058"/>
          </a:xfrm>
        </p:grpSpPr>
        <p:sp>
          <p:nvSpPr>
            <p:cNvPr id="26" name="テキスト ボックス 25">
              <a:extLst>
                <a:ext uri="{FF2B5EF4-FFF2-40B4-BE49-F238E27FC236}">
                  <a16:creationId xmlns:a16="http://schemas.microsoft.com/office/drawing/2014/main" id="{01265E21-AD02-6BBF-B145-A5A4B3CED08E}"/>
                </a:ext>
              </a:extLst>
            </p:cNvPr>
            <p:cNvSpPr txBox="1"/>
            <p:nvPr/>
          </p:nvSpPr>
          <p:spPr>
            <a:xfrm>
              <a:off x="4221480" y="1510238"/>
              <a:ext cx="4343400" cy="13250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ja-JP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オリエンテーション・</a:t>
              </a:r>
              <a:r>
                <a:rPr kumimoji="1" lang="ja-JP" altLang="en-US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マッチング</a:t>
              </a:r>
              <a:r>
                <a:rPr kumimoji="1" lang="en-US" altLang="ja-JP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  <a:r>
                <a:rPr kumimoji="1" lang="ja-JP" altLang="en-US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endParaRPr kumimoji="1" lang="en-US" altLang="ja-JP" sz="14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kumimoji="1" lang="ja-JP" altLang="en-US" sz="1600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兵庫県内社協（１）</a:t>
              </a:r>
              <a:endParaRPr kumimoji="1" lang="en-US" altLang="ja-JP" sz="1600" dirty="0">
                <a:solidFill>
                  <a:srgbClr val="FF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神戸市社協（１）</a:t>
              </a:r>
              <a:endParaRPr lang="en-US" altLang="ja-JP" sz="1600" dirty="0">
                <a:solidFill>
                  <a:srgbClr val="FF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滋賀県内社協（２</a:t>
              </a:r>
              <a:r>
                <a:rPr lang="ja-JP" altLang="en-US" sz="1600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）</a:t>
              </a:r>
              <a:endParaRPr lang="en-US" altLang="ja-JP" sz="1600" dirty="0">
                <a:solidFill>
                  <a:srgbClr val="FF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車両マッチング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JC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（１）</a:t>
              </a:r>
            </a:p>
          </p:txBody>
        </p:sp>
        <p:sp>
          <p:nvSpPr>
            <p:cNvPr id="27" name="テキスト ボックス 26">
              <a:extLst>
                <a:ext uri="{FF2B5EF4-FFF2-40B4-BE49-F238E27FC236}">
                  <a16:creationId xmlns:a16="http://schemas.microsoft.com/office/drawing/2014/main" id="{7DEAB709-A531-EDB6-EBA8-390809A385B5}"/>
                </a:ext>
              </a:extLst>
            </p:cNvPr>
            <p:cNvSpPr txBox="1"/>
            <p:nvPr/>
          </p:nvSpPr>
          <p:spPr>
            <a:xfrm>
              <a:off x="4815840" y="11582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マッチング班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8" name="グループ化 27">
            <a:extLst>
              <a:ext uri="{FF2B5EF4-FFF2-40B4-BE49-F238E27FC236}">
                <a16:creationId xmlns:a16="http://schemas.microsoft.com/office/drawing/2014/main" id="{25C93F8C-96A4-EEC1-D713-F3AFAEE1E8C1}"/>
              </a:ext>
            </a:extLst>
          </p:cNvPr>
          <p:cNvGrpSpPr/>
          <p:nvPr/>
        </p:nvGrpSpPr>
        <p:grpSpPr>
          <a:xfrm>
            <a:off x="5267947" y="3542267"/>
            <a:ext cx="2636782" cy="2959895"/>
            <a:chOff x="3623811" y="819937"/>
            <a:chExt cx="3749040" cy="2469955"/>
          </a:xfrm>
        </p:grpSpPr>
        <p:sp>
          <p:nvSpPr>
            <p:cNvPr id="29" name="テキスト ボックス 28">
              <a:extLst>
                <a:ext uri="{FF2B5EF4-FFF2-40B4-BE49-F238E27FC236}">
                  <a16:creationId xmlns:a16="http://schemas.microsoft.com/office/drawing/2014/main" id="{7A3801FC-3F57-B056-1EE2-4B349B7B4D6E}"/>
                </a:ext>
              </a:extLst>
            </p:cNvPr>
            <p:cNvSpPr txBox="1"/>
            <p:nvPr/>
          </p:nvSpPr>
          <p:spPr>
            <a:xfrm>
              <a:off x="3623811" y="1158191"/>
              <a:ext cx="3749040" cy="213170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ニーズ受付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七尾市社協職員（３）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※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総務・居宅・包括で交代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【V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受付・資材担当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七尾市職員（１）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京都府内社協</a:t>
              </a:r>
              <a:r>
                <a:rPr kumimoji="1" lang="ja-JP" altLang="en-US" sz="1600" u="sng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（１）</a:t>
              </a:r>
              <a:endParaRPr kumimoji="1" lang="en-US" altLang="ja-JP" sz="1600" u="sng" dirty="0">
                <a:solidFill>
                  <a:srgbClr val="FF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現地調査班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京都府・市（０～１）</a:t>
              </a:r>
              <a:endParaRPr lang="en-US" altLang="ja-JP" sz="1600" u="sng" dirty="0">
                <a:solidFill>
                  <a:srgbClr val="FF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大阪府・市・堺（３）</a:t>
              </a:r>
              <a:endParaRPr lang="en-US" altLang="ja-JP" sz="1600" u="sng" dirty="0">
                <a:solidFill>
                  <a:srgbClr val="FF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地元災害ボラ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Co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（２）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30" name="テキスト ボックス 29">
              <a:extLst>
                <a:ext uri="{FF2B5EF4-FFF2-40B4-BE49-F238E27FC236}">
                  <a16:creationId xmlns:a16="http://schemas.microsoft.com/office/drawing/2014/main" id="{CAB69C32-2416-B201-E72C-28A1F28370EC}"/>
                </a:ext>
              </a:extLst>
            </p:cNvPr>
            <p:cNvSpPr txBox="1"/>
            <p:nvPr/>
          </p:nvSpPr>
          <p:spPr>
            <a:xfrm>
              <a:off x="4218169" y="819937"/>
              <a:ext cx="2560320" cy="33045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ニーズ班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" name="グループ化 1">
            <a:extLst>
              <a:ext uri="{FF2B5EF4-FFF2-40B4-BE49-F238E27FC236}">
                <a16:creationId xmlns:a16="http://schemas.microsoft.com/office/drawing/2014/main" id="{0E0171F6-DD2F-CA76-7C6C-4F4F25F6B4B1}"/>
              </a:ext>
            </a:extLst>
          </p:cNvPr>
          <p:cNvGrpSpPr/>
          <p:nvPr/>
        </p:nvGrpSpPr>
        <p:grpSpPr>
          <a:xfrm>
            <a:off x="7866861" y="757993"/>
            <a:ext cx="1862567" cy="936773"/>
            <a:chOff x="4221480" y="1158240"/>
            <a:chExt cx="3749040" cy="936773"/>
          </a:xfrm>
        </p:grpSpPr>
        <p:sp>
          <p:nvSpPr>
            <p:cNvPr id="3" name="テキスト ボックス 2">
              <a:extLst>
                <a:ext uri="{FF2B5EF4-FFF2-40B4-BE49-F238E27FC236}">
                  <a16:creationId xmlns:a16="http://schemas.microsoft.com/office/drawing/2014/main" id="{FCCD2C06-808A-44C8-51F0-DE688E142D99}"/>
                </a:ext>
              </a:extLst>
            </p:cNvPr>
            <p:cNvSpPr txBox="1"/>
            <p:nvPr/>
          </p:nvSpPr>
          <p:spPr>
            <a:xfrm>
              <a:off x="4221480" y="1510238"/>
              <a:ext cx="3749040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七尾市高木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七尾市職員（２）</a:t>
              </a:r>
              <a:endParaRPr kumimoji="1"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4" name="テキスト ボックス 3">
              <a:extLst>
                <a:ext uri="{FF2B5EF4-FFF2-40B4-BE49-F238E27FC236}">
                  <a16:creationId xmlns:a16="http://schemas.microsoft.com/office/drawing/2014/main" id="{E66D3812-EF74-33EF-1607-B2824D18D898}"/>
                </a:ext>
              </a:extLst>
            </p:cNvPr>
            <p:cNvSpPr txBox="1"/>
            <p:nvPr/>
          </p:nvSpPr>
          <p:spPr>
            <a:xfrm>
              <a:off x="4815840" y="1158240"/>
              <a:ext cx="2560321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運営支援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3" name="グループ化 12">
            <a:extLst>
              <a:ext uri="{FF2B5EF4-FFF2-40B4-BE49-F238E27FC236}">
                <a16:creationId xmlns:a16="http://schemas.microsoft.com/office/drawing/2014/main" id="{3795DB05-8C66-8112-D779-F1264CF53309}"/>
              </a:ext>
            </a:extLst>
          </p:cNvPr>
          <p:cNvGrpSpPr/>
          <p:nvPr/>
        </p:nvGrpSpPr>
        <p:grpSpPr>
          <a:xfrm>
            <a:off x="2162903" y="5478659"/>
            <a:ext cx="2636782" cy="1199157"/>
            <a:chOff x="4221480" y="1193232"/>
            <a:chExt cx="3749040" cy="1032539"/>
          </a:xfrm>
        </p:grpSpPr>
        <p:sp>
          <p:nvSpPr>
            <p:cNvPr id="14" name="テキスト ボックス 13">
              <a:extLst>
                <a:ext uri="{FF2B5EF4-FFF2-40B4-BE49-F238E27FC236}">
                  <a16:creationId xmlns:a16="http://schemas.microsoft.com/office/drawing/2014/main" id="{F2294820-ACBC-3E52-E729-ACAB37324384}"/>
                </a:ext>
              </a:extLst>
            </p:cNvPr>
            <p:cNvSpPr txBox="1"/>
            <p:nvPr/>
          </p:nvSpPr>
          <p:spPr>
            <a:xfrm>
              <a:off x="4221480" y="1510238"/>
              <a:ext cx="3749040" cy="7155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ボラ送迎・集積場運搬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JC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（１０）～（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16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軽トラボラ（３）～（６）</a:t>
              </a:r>
              <a:endParaRPr kumimoji="1"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C45C656C-961F-7E94-EAFC-AC21F5B19450}"/>
                </a:ext>
              </a:extLst>
            </p:cNvPr>
            <p:cNvSpPr txBox="1"/>
            <p:nvPr/>
          </p:nvSpPr>
          <p:spPr>
            <a:xfrm>
              <a:off x="4815840" y="1193232"/>
              <a:ext cx="2560320" cy="3180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送迎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0A3393AA-46FA-80A6-ECC7-2159775C4CF2}"/>
              </a:ext>
            </a:extLst>
          </p:cNvPr>
          <p:cNvGrpSpPr/>
          <p:nvPr/>
        </p:nvGrpSpPr>
        <p:grpSpPr>
          <a:xfrm>
            <a:off x="7409402" y="5227699"/>
            <a:ext cx="2636782" cy="952935"/>
            <a:chOff x="3623809" y="829971"/>
            <a:chExt cx="3749040" cy="820529"/>
          </a:xfrm>
        </p:grpSpPr>
        <p:sp>
          <p:nvSpPr>
            <p:cNvPr id="17" name="テキスト ボックス 16">
              <a:extLst>
                <a:ext uri="{FF2B5EF4-FFF2-40B4-BE49-F238E27FC236}">
                  <a16:creationId xmlns:a16="http://schemas.microsoft.com/office/drawing/2014/main" id="{FB7E446B-C7AF-C224-4D2B-3BDBC2F0C582}"/>
                </a:ext>
              </a:extLst>
            </p:cNvPr>
            <p:cNvSpPr txBox="1"/>
            <p:nvPr/>
          </p:nvSpPr>
          <p:spPr>
            <a:xfrm>
              <a:off x="3623809" y="1146977"/>
              <a:ext cx="3749040" cy="5035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集計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kumimoji="1" lang="ja-JP" altLang="en-US" sz="1600" u="sng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京都府・市（２）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※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兼務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F3999A97-52C9-7D43-4EF0-5021F68D41F5}"/>
                </a:ext>
              </a:extLst>
            </p:cNvPr>
            <p:cNvSpPr txBox="1"/>
            <p:nvPr/>
          </p:nvSpPr>
          <p:spPr>
            <a:xfrm>
              <a:off x="4218168" y="829971"/>
              <a:ext cx="2560320" cy="31801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現調報告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id="{808D31EE-C3CA-0609-24E3-5A6653FCEF61}"/>
              </a:ext>
            </a:extLst>
          </p:cNvPr>
          <p:cNvGrpSpPr/>
          <p:nvPr/>
        </p:nvGrpSpPr>
        <p:grpSpPr>
          <a:xfrm>
            <a:off x="1057236" y="2021273"/>
            <a:ext cx="2138366" cy="936773"/>
            <a:chOff x="4221480" y="1158240"/>
            <a:chExt cx="3749040" cy="936773"/>
          </a:xfrm>
        </p:grpSpPr>
        <p:sp>
          <p:nvSpPr>
            <p:cNvPr id="20" name="テキスト ボックス 19">
              <a:extLst>
                <a:ext uri="{FF2B5EF4-FFF2-40B4-BE49-F238E27FC236}">
                  <a16:creationId xmlns:a16="http://schemas.microsoft.com/office/drawing/2014/main" id="{0D061232-CDAC-901A-C775-696FCD01B497}"/>
                </a:ext>
              </a:extLst>
            </p:cNvPr>
            <p:cNvSpPr txBox="1"/>
            <p:nvPr/>
          </p:nvSpPr>
          <p:spPr>
            <a:xfrm>
              <a:off x="4221480" y="1510238"/>
              <a:ext cx="3749040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kumimoji="1" lang="ja-JP" altLang="en-US" sz="1600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近ブロ幹事（１）</a:t>
              </a: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JC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コアリーダー（１）</a:t>
              </a:r>
              <a:endParaRPr kumimoji="1"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3AADCC7F-9FED-8434-C3CA-976D269B72BC}"/>
                </a:ext>
              </a:extLst>
            </p:cNvPr>
            <p:cNvSpPr txBox="1"/>
            <p:nvPr/>
          </p:nvSpPr>
          <p:spPr>
            <a:xfrm>
              <a:off x="4815840" y="1158240"/>
              <a:ext cx="2560321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運営支援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sp>
        <p:nvSpPr>
          <p:cNvPr id="32" name="テキスト ボックス 31">
            <a:extLst>
              <a:ext uri="{FF2B5EF4-FFF2-40B4-BE49-F238E27FC236}">
                <a16:creationId xmlns:a16="http://schemas.microsoft.com/office/drawing/2014/main" id="{38366FB0-4211-02C6-E042-71CC7B2D6F3D}"/>
              </a:ext>
            </a:extLst>
          </p:cNvPr>
          <p:cNvSpPr txBox="1"/>
          <p:nvPr/>
        </p:nvSpPr>
        <p:spPr>
          <a:xfrm>
            <a:off x="359701" y="710348"/>
            <a:ext cx="1460348" cy="41293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ja-JP" altLang="en-US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最低６名</a:t>
            </a:r>
            <a:endParaRPr kumimoji="1" lang="ja-JP" altLang="en-US" b="1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5" name="テキスト ボックス 34">
            <a:extLst>
              <a:ext uri="{FF2B5EF4-FFF2-40B4-BE49-F238E27FC236}">
                <a16:creationId xmlns:a16="http://schemas.microsoft.com/office/drawing/2014/main" id="{57D12A40-E6D6-DD03-5A78-D09F3ECB5ADD}"/>
              </a:ext>
            </a:extLst>
          </p:cNvPr>
          <p:cNvSpPr txBox="1"/>
          <p:nvPr/>
        </p:nvSpPr>
        <p:spPr>
          <a:xfrm>
            <a:off x="3443572" y="3777971"/>
            <a:ext cx="1356112" cy="41293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kumimoji="1" lang="ja-JP" altLang="en-US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最低１８名</a:t>
            </a:r>
          </a:p>
        </p:txBody>
      </p:sp>
      <p:sp>
        <p:nvSpPr>
          <p:cNvPr id="37" name="テキスト ボックス 36">
            <a:extLst>
              <a:ext uri="{FF2B5EF4-FFF2-40B4-BE49-F238E27FC236}">
                <a16:creationId xmlns:a16="http://schemas.microsoft.com/office/drawing/2014/main" id="{EA022F4A-9272-8064-5154-19C4FCC42D18}"/>
              </a:ext>
            </a:extLst>
          </p:cNvPr>
          <p:cNvSpPr txBox="1"/>
          <p:nvPr/>
        </p:nvSpPr>
        <p:spPr>
          <a:xfrm>
            <a:off x="293733" y="6301609"/>
            <a:ext cx="1356111" cy="369332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技術系</a:t>
            </a:r>
            <a:r>
              <a:rPr kumimoji="1"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JC</a:t>
            </a:r>
            <a:endParaRPr kumimoji="1" lang="ja-JP" altLang="en-US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3A06B348-F46E-584A-FD38-82D9066EC2A1}"/>
              </a:ext>
            </a:extLst>
          </p:cNvPr>
          <p:cNvSpPr txBox="1"/>
          <p:nvPr/>
        </p:nvSpPr>
        <p:spPr>
          <a:xfrm>
            <a:off x="730730" y="1232030"/>
            <a:ext cx="1753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現在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９名体制</a:t>
            </a:r>
          </a:p>
        </p:txBody>
      </p:sp>
      <p:sp>
        <p:nvSpPr>
          <p:cNvPr id="40" name="テキスト ボックス 39">
            <a:extLst>
              <a:ext uri="{FF2B5EF4-FFF2-40B4-BE49-F238E27FC236}">
                <a16:creationId xmlns:a16="http://schemas.microsoft.com/office/drawing/2014/main" id="{756B847E-37DC-8A30-8830-414562B44389}"/>
              </a:ext>
            </a:extLst>
          </p:cNvPr>
          <p:cNvSpPr txBox="1"/>
          <p:nvPr/>
        </p:nvSpPr>
        <p:spPr>
          <a:xfrm>
            <a:off x="8445523" y="4486934"/>
            <a:ext cx="1356111" cy="369332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ja-JP" altLang="en-US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事務処理班</a:t>
            </a:r>
            <a:endParaRPr kumimoji="1" lang="ja-JP" altLang="en-US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42" name="テキスト ボックス 41">
            <a:extLst>
              <a:ext uri="{FF2B5EF4-FFF2-40B4-BE49-F238E27FC236}">
                <a16:creationId xmlns:a16="http://schemas.microsoft.com/office/drawing/2014/main" id="{8C039251-671F-6E26-F570-41A37C50BAA9}"/>
              </a:ext>
            </a:extLst>
          </p:cNvPr>
          <p:cNvSpPr txBox="1"/>
          <p:nvPr/>
        </p:nvSpPr>
        <p:spPr>
          <a:xfrm>
            <a:off x="10046184" y="777240"/>
            <a:ext cx="2122590" cy="286232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最低必要人数</a:t>
            </a:r>
            <a:r>
              <a:rPr kumimoji="1" lang="en-US" altLang="ja-JP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</a:p>
          <a:p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七尾市　　　２名</a:t>
            </a:r>
            <a:endParaRPr lang="en-US" altLang="ja-JP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統括（社協）１名</a:t>
            </a:r>
            <a:endParaRPr lang="en-US" altLang="ja-JP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運営（社協）１名</a:t>
            </a:r>
            <a:endParaRPr lang="en-US" altLang="ja-JP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2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ニーズ受付（社協）</a:t>
            </a:r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１名</a:t>
            </a:r>
            <a:endParaRPr lang="en-US" altLang="ja-JP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ボラ</a:t>
            </a:r>
            <a:r>
              <a:rPr lang="en-US" altLang="ja-JP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Co</a:t>
            </a:r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  １名</a:t>
            </a:r>
            <a:endParaRPr lang="en-US" altLang="ja-JP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近ブロ　　</a:t>
            </a:r>
            <a:r>
              <a:rPr lang="ja-JP" altLang="en-US" u="sng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１０名</a:t>
            </a:r>
            <a:endParaRPr lang="en-US" altLang="ja-JP" u="sng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ＪＣＩ　　１２名</a:t>
            </a:r>
            <a:endParaRPr lang="en-US" altLang="ja-JP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軽トラＶｏ　３名</a:t>
            </a:r>
            <a:endParaRPr kumimoji="1" lang="en-US" altLang="ja-JP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合計　　　２９名</a:t>
            </a:r>
            <a:endParaRPr kumimoji="1" lang="en-US" altLang="ja-JP" b="1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F48EB2CC-1667-A8DD-1A10-5C148CA1F100}"/>
              </a:ext>
            </a:extLst>
          </p:cNvPr>
          <p:cNvSpPr txBox="1"/>
          <p:nvPr/>
        </p:nvSpPr>
        <p:spPr>
          <a:xfrm>
            <a:off x="3241261" y="4522089"/>
            <a:ext cx="148336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V</a:t>
            </a:r>
            <a:r>
              <a:rPr lang="ja-JP" altLang="en-US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活動報告</a:t>
            </a:r>
          </a:p>
        </p:txBody>
      </p:sp>
      <p:sp>
        <p:nvSpPr>
          <p:cNvPr id="44" name="テキスト ボックス 43">
            <a:extLst>
              <a:ext uri="{FF2B5EF4-FFF2-40B4-BE49-F238E27FC236}">
                <a16:creationId xmlns:a16="http://schemas.microsoft.com/office/drawing/2014/main" id="{6479BE65-7F82-0640-9E58-E2CDEB252D35}"/>
              </a:ext>
            </a:extLst>
          </p:cNvPr>
          <p:cNvSpPr txBox="1"/>
          <p:nvPr/>
        </p:nvSpPr>
        <p:spPr>
          <a:xfrm>
            <a:off x="2291437" y="4853903"/>
            <a:ext cx="263678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【</a:t>
            </a:r>
            <a:r>
              <a:rPr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作業報告聴取・集計</a:t>
            </a:r>
            <a:r>
              <a: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】</a:t>
            </a:r>
          </a:p>
          <a:p>
            <a:r>
              <a:rPr kumimoji="1"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</a:t>
            </a:r>
            <a:r>
              <a:rPr lang="ja-JP" altLang="en-US" sz="1600" u="sng" dirty="0">
                <a:solidFill>
                  <a:srgbClr val="FF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滋賀県内</a:t>
            </a:r>
            <a:r>
              <a:rPr kumimoji="1" lang="ja-JP" altLang="en-US" sz="1600" u="sng" dirty="0">
                <a:solidFill>
                  <a:srgbClr val="FF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（２）</a:t>
            </a:r>
            <a:r>
              <a:rPr kumimoji="1" lang="ja-JP" altLang="en-US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</a:t>
            </a:r>
            <a:r>
              <a: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※</a:t>
            </a:r>
            <a:r>
              <a:rPr lang="ja-JP" altLang="en-US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兼務</a:t>
            </a:r>
            <a:endParaRPr kumimoji="1" lang="en-US" altLang="ja-JP" sz="1600" u="sng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38" name="四角形: 角を丸くする 37">
            <a:extLst>
              <a:ext uri="{FF2B5EF4-FFF2-40B4-BE49-F238E27FC236}">
                <a16:creationId xmlns:a16="http://schemas.microsoft.com/office/drawing/2014/main" id="{FA526415-FFFB-563A-A213-4405A1F499A8}"/>
              </a:ext>
            </a:extLst>
          </p:cNvPr>
          <p:cNvSpPr/>
          <p:nvPr/>
        </p:nvSpPr>
        <p:spPr>
          <a:xfrm>
            <a:off x="10205166" y="4706755"/>
            <a:ext cx="1873640" cy="1064125"/>
          </a:xfrm>
          <a:prstGeom prst="roundRect">
            <a:avLst>
              <a:gd name="adj" fmla="val 9734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9" name="テキスト ボックス 38">
            <a:extLst>
              <a:ext uri="{FF2B5EF4-FFF2-40B4-BE49-F238E27FC236}">
                <a16:creationId xmlns:a16="http://schemas.microsoft.com/office/drawing/2014/main" id="{FF340ED5-4A51-394A-AD3F-2FE1C7429F7D}"/>
              </a:ext>
            </a:extLst>
          </p:cNvPr>
          <p:cNvSpPr txBox="1"/>
          <p:nvPr/>
        </p:nvSpPr>
        <p:spPr>
          <a:xfrm>
            <a:off x="10245453" y="4473600"/>
            <a:ext cx="1800729" cy="30777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1400" b="1" u="sng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廃棄物仮仮置場担当</a:t>
            </a:r>
            <a:endParaRPr lang="en-US" altLang="ja-JP" sz="1400" b="1" u="sng" dirty="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45" name="テキスト ボックス 44">
            <a:extLst>
              <a:ext uri="{FF2B5EF4-FFF2-40B4-BE49-F238E27FC236}">
                <a16:creationId xmlns:a16="http://schemas.microsoft.com/office/drawing/2014/main" id="{C4EA6959-D19E-B217-62AD-A3F26C0F7C9D}"/>
              </a:ext>
            </a:extLst>
          </p:cNvPr>
          <p:cNvSpPr txBox="1"/>
          <p:nvPr/>
        </p:nvSpPr>
        <p:spPr>
          <a:xfrm>
            <a:off x="10241621" y="4990757"/>
            <a:ext cx="1800729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【</a:t>
            </a:r>
            <a:r>
              <a:rPr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分別管理</a:t>
            </a:r>
            <a:r>
              <a: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】</a:t>
            </a:r>
          </a:p>
          <a:p>
            <a:r>
              <a:rPr kumimoji="1"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</a:t>
            </a:r>
            <a:r>
              <a:rPr kumimoji="1" lang="ja-JP" altLang="en-US" sz="1600" u="sng" dirty="0">
                <a:solidFill>
                  <a:srgbClr val="FF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京都府・市（１）</a:t>
            </a:r>
            <a:r>
              <a:rPr kumimoji="1" lang="ja-JP" altLang="en-US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</a:t>
            </a:r>
            <a:endParaRPr kumimoji="1" lang="en-US" altLang="ja-JP" sz="1600" u="sng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46" name="テキスト ボックス 45">
            <a:extLst>
              <a:ext uri="{FF2B5EF4-FFF2-40B4-BE49-F238E27FC236}">
                <a16:creationId xmlns:a16="http://schemas.microsoft.com/office/drawing/2014/main" id="{B181E3AA-2FD3-BF2F-A7CB-83836150FAE5}"/>
              </a:ext>
            </a:extLst>
          </p:cNvPr>
          <p:cNvSpPr txBox="1"/>
          <p:nvPr/>
        </p:nvSpPr>
        <p:spPr>
          <a:xfrm>
            <a:off x="8627407" y="3508492"/>
            <a:ext cx="1297142" cy="41293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kumimoji="1" lang="ja-JP" altLang="en-US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最低６名</a:t>
            </a:r>
          </a:p>
        </p:txBody>
      </p:sp>
      <p:sp>
        <p:nvSpPr>
          <p:cNvPr id="47" name="テキスト ボックス 46">
            <a:extLst>
              <a:ext uri="{FF2B5EF4-FFF2-40B4-BE49-F238E27FC236}">
                <a16:creationId xmlns:a16="http://schemas.microsoft.com/office/drawing/2014/main" id="{C40A8986-8F45-38DF-D910-E5029D88AE1A}"/>
              </a:ext>
            </a:extLst>
          </p:cNvPr>
          <p:cNvSpPr txBox="1"/>
          <p:nvPr/>
        </p:nvSpPr>
        <p:spPr>
          <a:xfrm>
            <a:off x="10493414" y="5681779"/>
            <a:ext cx="1297142" cy="41293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kumimoji="1" lang="ja-JP" altLang="en-US" b="1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最低１名</a:t>
            </a:r>
            <a:endParaRPr kumimoji="1" lang="ja-JP" altLang="en-US" b="1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107230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1080</TotalTime>
  <Words>300</Words>
  <Application>Microsoft Office PowerPoint</Application>
  <PresentationFormat>ワイド画面</PresentationFormat>
  <Paragraphs>62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BIZ UDPゴシック</vt:lpstr>
      <vt:lpstr>メイリオ</vt:lpstr>
      <vt:lpstr>游ゴシック</vt:lpstr>
      <vt:lpstr>游ゴシック Light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岸田 彰範</dc:creator>
  <cp:lastModifiedBy>fusyakyo</cp:lastModifiedBy>
  <cp:revision>9</cp:revision>
  <cp:lastPrinted>2024-02-13T07:24:23Z</cp:lastPrinted>
  <dcterms:created xsi:type="dcterms:W3CDTF">2024-02-03T00:49:07Z</dcterms:created>
  <dcterms:modified xsi:type="dcterms:W3CDTF">2024-02-20T07:18:50Z</dcterms:modified>
</cp:coreProperties>
</file>