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123" autoAdjust="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50154" cy="498465"/>
          </a:xfrm>
          <a:prstGeom prst="rect">
            <a:avLst/>
          </a:prstGeom>
        </p:spPr>
        <p:txBody>
          <a:bodyPr vert="horz" lIns="90722" tIns="45361" rIns="90722" bIns="45361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476" y="1"/>
            <a:ext cx="2950153" cy="498465"/>
          </a:xfrm>
          <a:prstGeom prst="rect">
            <a:avLst/>
          </a:prstGeom>
        </p:spPr>
        <p:txBody>
          <a:bodyPr vert="horz" lIns="90722" tIns="45361" rIns="90722" bIns="45361" rtlCol="0"/>
          <a:lstStyle>
            <a:lvl1pPr algn="r">
              <a:defRPr sz="1200"/>
            </a:lvl1pPr>
          </a:lstStyle>
          <a:p>
            <a:fld id="{ED4F2542-8D41-448A-BA00-692EF63EEDB1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59475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22" tIns="45361" rIns="90722" bIns="45361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564" y="4782744"/>
            <a:ext cx="5446074" cy="3913585"/>
          </a:xfrm>
          <a:prstGeom prst="rect">
            <a:avLst/>
          </a:prstGeom>
        </p:spPr>
        <p:txBody>
          <a:bodyPr vert="horz" lIns="90722" tIns="45361" rIns="90722" bIns="45361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73"/>
            <a:ext cx="2950154" cy="498465"/>
          </a:xfrm>
          <a:prstGeom prst="rect">
            <a:avLst/>
          </a:prstGeom>
        </p:spPr>
        <p:txBody>
          <a:bodyPr vert="horz" lIns="90722" tIns="45361" rIns="90722" bIns="45361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476" y="9440873"/>
            <a:ext cx="2950153" cy="498465"/>
          </a:xfrm>
          <a:prstGeom prst="rect">
            <a:avLst/>
          </a:prstGeom>
        </p:spPr>
        <p:txBody>
          <a:bodyPr vert="horz" lIns="90722" tIns="45361" rIns="90722" bIns="45361" rtlCol="0" anchor="b"/>
          <a:lstStyle>
            <a:lvl1pPr algn="r">
              <a:defRPr sz="1200"/>
            </a:lvl1pPr>
          </a:lstStyle>
          <a:p>
            <a:fld id="{6E7D5237-8D17-43DE-9D97-45B954776E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270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7D5237-8D17-43DE-9D97-45B954776E4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7880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053FAAE-F694-D805-6362-1D3D7C4236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B1640F6F-4721-DDD9-9002-14F7B232D0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8B36D8-0F2F-F7C2-2A5D-39DA5E78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452D544-85CF-C318-1CB3-852E2F36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D7BF238-4938-70EC-29F1-D5C6BF602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8830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41E25F3-B3C3-B89A-D5BA-CF1A6710D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E52EC8C-FC65-FF06-FE20-16D5D0F90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3BF820C-845A-0517-4833-DDA2EFE2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D6ED78A-5F8F-B6F0-458B-A7FA6C45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BF9C53D-2E64-88F9-ED3A-DE0D4BBD7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578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2694999-B2ED-C330-192E-6FC7072B2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D9C6151B-CF7E-43AC-FCB3-933B78950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36DD81F-B395-10C8-7617-34CC86779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37208AB-BDD8-F633-E7E8-AA463E23C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0CA0AA0-FE2B-C725-B784-557DDA561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860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C10AE7F-C46A-1259-6696-7E097ED0A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7DBC461-ED14-9356-EFA5-09D0685EA3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353485A-6068-CE02-8C51-EC6AC564F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3CFDE2D-B88F-445B-A24A-1C6B1149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3E7FC99-BD18-F32E-9E92-09028E7F0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DD13C61-335E-AC46-D4B1-9745D5D54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7058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915CD49-25A0-020A-EE45-A2938840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D402BBC-6789-CA4F-B57A-1DD036AD4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6452A05-A694-C24C-6D0D-2BF3A16B3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A1DD4CD6-BE09-64DD-A5D2-56747214E5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58A5262D-156E-DBE6-B3F5-2F92B2898D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A0CA2D66-A8C2-E75F-7A51-8607A1647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505967F-1629-9102-6BBD-8E87C0640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9A2D108A-B212-A02E-00B6-FB421EAF3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7919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364FA5-940C-AEC4-DBC4-DB6FCE5C9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C0B99DDC-BCB6-A6F1-FBCD-A9A603D47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D564146D-2BEC-B6F0-7266-8CCB585F0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85C318B-5C86-5E59-917C-794A5D256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84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A169DD8B-5CDE-07D8-0E0D-18DFC94D9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417A4388-08E3-6CEF-3629-E0328720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2E2EA78-7284-061E-E924-3C10E43FA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174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838BFEA-57EB-ABB1-1BC9-D2CD6D444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07A1A5B-070C-0D09-7D8E-D1A5B232B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8D5295C4-B3B0-6C79-865C-62D9AACDB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CE83A6D-E779-F06B-6045-7C0607B7B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73325DA5-6DB3-73D9-F7E5-BD665E57D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BCC0C8F7-18B9-9123-632E-AEB2949C8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2071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F641E0C-99E6-BEB3-ADA1-CFD1D3605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5A3462E-9B47-2EB2-736B-B1D1BEFCAA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1A308D7-6D21-24F8-0783-80B310E3F9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0EA7A4D-EC98-DFC2-EA45-3F851646D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2C66443-3CEE-1FAD-031F-02626BD16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BCCBEA6-BE86-3426-61EA-34800B320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80139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1D004F8-515F-0916-1498-F72A126FF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38A5C175-ECA9-FF7C-ADA8-D55D14A3C6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243393A-FD73-7FA9-C413-E903A7666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BF410E8-4E9A-3449-834F-FC60EBD36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8883252-8FEF-E757-4370-D3B6337E7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023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29330E92-64D8-808C-E7DC-2D8A751E64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46DEA26D-1CA6-DFAC-796E-2FBAA4456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700CCB0-A5CD-C8A2-E6F5-88B2246EB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704B404-F154-1840-303B-AED37036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8E4B103-FC92-DC96-1022-A6F9B1A88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1659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A00A2940-14DB-E232-11B1-84026E7BC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C84607D-09A2-7726-0B43-9CF3EC47B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A7C9F70-130C-ED9B-0910-31EB82868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D1C4-13CA-48F4-8C2F-6D5852B10B26}" type="datetimeFigureOut">
              <a:rPr kumimoji="1" lang="ja-JP" altLang="en-US" smtClean="0"/>
              <a:t>2024/4/5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576D916-05EF-1070-58B4-0AE78FA7AD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108959F-AC9F-F4C1-EC2B-FE17AD53CF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88418-541D-49E0-8773-0D2CC1EDA29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928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697325A-01BC-A983-0E9F-37F0828EE164}"/>
              </a:ext>
            </a:extLst>
          </p:cNvPr>
          <p:cNvSpPr txBox="1"/>
          <p:nvPr/>
        </p:nvSpPr>
        <p:spPr>
          <a:xfrm>
            <a:off x="1" y="125573"/>
            <a:ext cx="12056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七尾市災害ボランティアセンター現地本部体制図</a:t>
            </a:r>
            <a:r>
              <a:rPr kumimoji="1" lang="ja-JP" altLang="en-US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（近ブロ</a:t>
            </a:r>
            <a:r>
              <a:rPr kumimoji="1" lang="en-US" altLang="ja-JP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2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２名）　　</a:t>
            </a:r>
            <a:r>
              <a:rPr lang="en-US" altLang="ja-JP" sz="16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4/</a:t>
            </a:r>
            <a:r>
              <a:rPr lang="ja-JP" altLang="en-US" sz="1600">
                <a:latin typeface="メイリオ" panose="020B0604030504040204" pitchFamily="50" charset="-128"/>
                <a:ea typeface="メイリオ" panose="020B0604030504040204" pitchFamily="50" charset="-128"/>
              </a:rPr>
              <a:t>５時点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CCE1E788-816B-B819-6341-185B30A3F2FC}"/>
              </a:ext>
            </a:extLst>
          </p:cNvPr>
          <p:cNvSpPr/>
          <p:nvPr/>
        </p:nvSpPr>
        <p:spPr>
          <a:xfrm>
            <a:off x="5090243" y="3683835"/>
            <a:ext cx="4829565" cy="3059293"/>
          </a:xfrm>
          <a:prstGeom prst="roundRect">
            <a:avLst>
              <a:gd name="adj" fmla="val 9734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3" name="四角形: 角を丸くする 32">
            <a:extLst>
              <a:ext uri="{FF2B5EF4-FFF2-40B4-BE49-F238E27FC236}">
                <a16:creationId xmlns:a16="http://schemas.microsoft.com/office/drawing/2014/main" id="{66B2BC8D-2A7B-62C2-6624-A8534F81951E}"/>
              </a:ext>
            </a:extLst>
          </p:cNvPr>
          <p:cNvSpPr/>
          <p:nvPr/>
        </p:nvSpPr>
        <p:spPr>
          <a:xfrm>
            <a:off x="209881" y="3487604"/>
            <a:ext cx="4829565" cy="3059293"/>
          </a:xfrm>
          <a:prstGeom prst="roundRect">
            <a:avLst>
              <a:gd name="adj" fmla="val 973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1" name="四角形: 角を丸くする 30">
            <a:extLst>
              <a:ext uri="{FF2B5EF4-FFF2-40B4-BE49-F238E27FC236}">
                <a16:creationId xmlns:a16="http://schemas.microsoft.com/office/drawing/2014/main" id="{26F34EC9-0766-16C6-CBAF-8570FB083BC4}"/>
              </a:ext>
            </a:extLst>
          </p:cNvPr>
          <p:cNvSpPr/>
          <p:nvPr/>
        </p:nvSpPr>
        <p:spPr>
          <a:xfrm>
            <a:off x="2668300" y="796321"/>
            <a:ext cx="7212368" cy="2637936"/>
          </a:xfrm>
          <a:prstGeom prst="roundRect">
            <a:avLst>
              <a:gd name="adj" fmla="val 9734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8BC3F6AB-9B4D-2CCE-2031-374BB9F3311B}"/>
              </a:ext>
            </a:extLst>
          </p:cNvPr>
          <p:cNvGrpSpPr/>
          <p:nvPr/>
        </p:nvGrpSpPr>
        <p:grpSpPr>
          <a:xfrm>
            <a:off x="5250026" y="811332"/>
            <a:ext cx="3650929" cy="686961"/>
            <a:chOff x="4221480" y="1158240"/>
            <a:chExt cx="3749040" cy="686961"/>
          </a:xfrm>
        </p:grpSpPr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839BF629-AFE1-3351-B70F-987C9926FC52}"/>
                </a:ext>
              </a:extLst>
            </p:cNvPr>
            <p:cNvSpPr txBox="1"/>
            <p:nvPr/>
          </p:nvSpPr>
          <p:spPr>
            <a:xfrm>
              <a:off x="4221480" y="1506647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七尾市社協事務局長　堀口</a:t>
              </a:r>
            </a:p>
          </p:txBody>
        </p:sp>
        <p:sp>
          <p:nvSpPr>
            <p:cNvPr id="6" name="テキスト ボックス 5">
              <a:extLst>
                <a:ext uri="{FF2B5EF4-FFF2-40B4-BE49-F238E27FC236}">
                  <a16:creationId xmlns:a16="http://schemas.microsoft.com/office/drawing/2014/main" id="{E37512C2-B402-0336-7A8E-087ED5F39E76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全体統括（社協兼務）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0" name="グループ化 9">
            <a:extLst>
              <a:ext uri="{FF2B5EF4-FFF2-40B4-BE49-F238E27FC236}">
                <a16:creationId xmlns:a16="http://schemas.microsoft.com/office/drawing/2014/main" id="{6F56E9A5-2F22-DF30-81FA-45D25136D149}"/>
              </a:ext>
            </a:extLst>
          </p:cNvPr>
          <p:cNvGrpSpPr/>
          <p:nvPr/>
        </p:nvGrpSpPr>
        <p:grpSpPr>
          <a:xfrm>
            <a:off x="5266697" y="1592533"/>
            <a:ext cx="3650929" cy="690552"/>
            <a:chOff x="4221480" y="1158240"/>
            <a:chExt cx="3749040" cy="690552"/>
          </a:xfrm>
        </p:grpSpPr>
        <p:sp>
          <p:nvSpPr>
            <p:cNvPr id="11" name="テキスト ボックス 10">
              <a:extLst>
                <a:ext uri="{FF2B5EF4-FFF2-40B4-BE49-F238E27FC236}">
                  <a16:creationId xmlns:a16="http://schemas.microsoft.com/office/drawing/2014/main" id="{057550A0-32A5-3A09-9C6F-B419FA659CE1}"/>
                </a:ext>
              </a:extLst>
            </p:cNvPr>
            <p:cNvSpPr txBox="1"/>
            <p:nvPr/>
          </p:nvSpPr>
          <p:spPr>
            <a:xfrm>
              <a:off x="4221480" y="1510238"/>
              <a:ext cx="3749040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七尾市社協総務課長　直</a:t>
              </a:r>
            </a:p>
          </p:txBody>
        </p:sp>
        <p:sp>
          <p:nvSpPr>
            <p:cNvPr id="12" name="テキスト ボックス 11">
              <a:extLst>
                <a:ext uri="{FF2B5EF4-FFF2-40B4-BE49-F238E27FC236}">
                  <a16:creationId xmlns:a16="http://schemas.microsoft.com/office/drawing/2014/main" id="{64633475-D10C-EF78-F363-36A1332E120C}"/>
                </a:ext>
              </a:extLst>
            </p:cNvPr>
            <p:cNvSpPr txBox="1"/>
            <p:nvPr/>
          </p:nvSpPr>
          <p:spPr>
            <a:xfrm>
              <a:off x="4815840" y="11582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現場統括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2" name="グループ化 21">
            <a:extLst>
              <a:ext uri="{FF2B5EF4-FFF2-40B4-BE49-F238E27FC236}">
                <a16:creationId xmlns:a16="http://schemas.microsoft.com/office/drawing/2014/main" id="{063A10DA-BD76-B687-4FAA-023B10CC6F30}"/>
              </a:ext>
            </a:extLst>
          </p:cNvPr>
          <p:cNvGrpSpPr/>
          <p:nvPr/>
        </p:nvGrpSpPr>
        <p:grpSpPr>
          <a:xfrm>
            <a:off x="5262213" y="2385087"/>
            <a:ext cx="3903558" cy="933311"/>
            <a:chOff x="3927849" y="1209040"/>
            <a:chExt cx="4008458" cy="933311"/>
          </a:xfrm>
        </p:grpSpPr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DAC678FB-F68D-1B75-FDDB-F57A634A3F6D}"/>
                </a:ext>
              </a:extLst>
            </p:cNvPr>
            <p:cNvSpPr txBox="1"/>
            <p:nvPr/>
          </p:nvSpPr>
          <p:spPr>
            <a:xfrm>
              <a:off x="3927849" y="1561039"/>
              <a:ext cx="4008458" cy="5813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谷口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七尾市社協総務・地域支援グループ　大森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64FAC5C2-3CE5-1510-4590-5AF5F94161DC}"/>
                </a:ext>
              </a:extLst>
            </p:cNvPr>
            <p:cNvSpPr txBox="1"/>
            <p:nvPr/>
          </p:nvSpPr>
          <p:spPr>
            <a:xfrm>
              <a:off x="4540952" y="1209040"/>
              <a:ext cx="2560320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運営・広報係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E67BE3AA-CE49-D818-4E4C-AA0A18C43075}"/>
              </a:ext>
            </a:extLst>
          </p:cNvPr>
          <p:cNvGrpSpPr/>
          <p:nvPr/>
        </p:nvGrpSpPr>
        <p:grpSpPr>
          <a:xfrm>
            <a:off x="214979" y="3194051"/>
            <a:ext cx="3054807" cy="2632900"/>
            <a:chOff x="4118834" y="1304745"/>
            <a:chExt cx="4343399" cy="1581413"/>
          </a:xfrm>
        </p:grpSpPr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7DEAB709-A531-EDB6-EBA8-390809A385B5}"/>
                </a:ext>
              </a:extLst>
            </p:cNvPr>
            <p:cNvSpPr txBox="1"/>
            <p:nvPr/>
          </p:nvSpPr>
          <p:spPr>
            <a:xfrm>
              <a:off x="4224598" y="1304745"/>
              <a:ext cx="4138528" cy="20433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1600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マッチング班・バディコム管理</a:t>
              </a:r>
              <a:endParaRPr lang="en-US" altLang="ja-JP" sz="16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01265E21-AD02-6BBF-B145-A5A4B3CED08E}"/>
                </a:ext>
              </a:extLst>
            </p:cNvPr>
            <p:cNvSpPr txBox="1"/>
            <p:nvPr/>
          </p:nvSpPr>
          <p:spPr>
            <a:xfrm>
              <a:off x="4118834" y="1518182"/>
              <a:ext cx="4343399" cy="13679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オリエンテーション・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マッチング</a:t>
              </a:r>
              <a:r>
                <a:rPr kumimoji="1" lang="en-US" altLang="ja-JP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  <a:r>
                <a:rPr kumimoji="1" lang="ja-JP" altLang="en-US" sz="14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endParaRPr kumimoji="1" lang="en-US" altLang="ja-JP" sz="14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廣瀨（加西市）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波多（尼崎市）★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仲河（紀の川市）★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車両マッチング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新屋（兵庫県）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寺西（大阪市）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8" name="グループ化 27">
            <a:extLst>
              <a:ext uri="{FF2B5EF4-FFF2-40B4-BE49-F238E27FC236}">
                <a16:creationId xmlns:a16="http://schemas.microsoft.com/office/drawing/2014/main" id="{25C93F8C-96A4-EEC1-D713-F3AFAEE1E8C1}"/>
              </a:ext>
            </a:extLst>
          </p:cNvPr>
          <p:cNvGrpSpPr/>
          <p:nvPr/>
        </p:nvGrpSpPr>
        <p:grpSpPr>
          <a:xfrm>
            <a:off x="5298982" y="3493130"/>
            <a:ext cx="4092806" cy="3293208"/>
            <a:chOff x="3597710" y="742125"/>
            <a:chExt cx="5819249" cy="2748097"/>
          </a:xfrm>
        </p:grpSpPr>
        <p:sp>
          <p:nvSpPr>
            <p:cNvPr id="29" name="テキスト ボックス 28">
              <a:extLst>
                <a:ext uri="{FF2B5EF4-FFF2-40B4-BE49-F238E27FC236}">
                  <a16:creationId xmlns:a16="http://schemas.microsoft.com/office/drawing/2014/main" id="{7A3801FC-3F57-B056-1EE2-4B349B7B4D6E}"/>
                </a:ext>
              </a:extLst>
            </p:cNvPr>
            <p:cNvSpPr txBox="1"/>
            <p:nvPr/>
          </p:nvSpPr>
          <p:spPr>
            <a:xfrm>
              <a:off x="3597710" y="742125"/>
              <a:ext cx="4186963" cy="27480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ニーズ受付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七尾市社協職員（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4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※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総務・居宅・包括で交代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【V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受付・資材担当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solidFill>
                    <a:srgbClr val="FF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山口（八幡市）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（１名）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現地調査班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植村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（上牧町）★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大西（姫路市）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芝本（堺市）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i="1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関東</a:t>
              </a:r>
              <a:r>
                <a:rPr lang="en-US" altLang="ja-JP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B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（３名）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地元災害ボラ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Co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２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派遣災害ボラ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Co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（６～８）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30" name="テキスト ボックス 29">
              <a:extLst>
                <a:ext uri="{FF2B5EF4-FFF2-40B4-BE49-F238E27FC236}">
                  <a16:creationId xmlns:a16="http://schemas.microsoft.com/office/drawing/2014/main" id="{CAB69C32-2416-B201-E72C-28A1F28370EC}"/>
                </a:ext>
              </a:extLst>
            </p:cNvPr>
            <p:cNvSpPr txBox="1"/>
            <p:nvPr/>
          </p:nvSpPr>
          <p:spPr>
            <a:xfrm>
              <a:off x="6856639" y="790800"/>
              <a:ext cx="2560320" cy="33045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ニーズ班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3795DB05-8C66-8112-D779-F1264CF53309}"/>
              </a:ext>
            </a:extLst>
          </p:cNvPr>
          <p:cNvGrpSpPr/>
          <p:nvPr/>
        </p:nvGrpSpPr>
        <p:grpSpPr>
          <a:xfrm>
            <a:off x="2495937" y="5175209"/>
            <a:ext cx="2695245" cy="1145640"/>
            <a:chOff x="4187068" y="939591"/>
            <a:chExt cx="3797391" cy="1117453"/>
          </a:xfrm>
        </p:grpSpPr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F2294820-ACBC-3E52-E729-ACAB37324384}"/>
                </a:ext>
              </a:extLst>
            </p:cNvPr>
            <p:cNvSpPr txBox="1"/>
            <p:nvPr/>
          </p:nvSpPr>
          <p:spPr>
            <a:xfrm>
              <a:off x="4187068" y="1246492"/>
              <a:ext cx="3797391" cy="8105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ボラ送迎・集積場運搬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NPO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（カリタス）・軽トラボラ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県バス参加者から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5" name="テキスト ボックス 14">
              <a:extLst>
                <a:ext uri="{FF2B5EF4-FFF2-40B4-BE49-F238E27FC236}">
                  <a16:creationId xmlns:a16="http://schemas.microsoft.com/office/drawing/2014/main" id="{C45C656C-961F-7E94-EAFC-AC21F5B19450}"/>
                </a:ext>
              </a:extLst>
            </p:cNvPr>
            <p:cNvSpPr txBox="1"/>
            <p:nvPr/>
          </p:nvSpPr>
          <p:spPr>
            <a:xfrm>
              <a:off x="4791663" y="939591"/>
              <a:ext cx="2560320" cy="3180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送迎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6" name="グループ化 15">
            <a:extLst>
              <a:ext uri="{FF2B5EF4-FFF2-40B4-BE49-F238E27FC236}">
                <a16:creationId xmlns:a16="http://schemas.microsoft.com/office/drawing/2014/main" id="{0A3393AA-46FA-80A6-ECC7-2159775C4CF2}"/>
              </a:ext>
            </a:extLst>
          </p:cNvPr>
          <p:cNvGrpSpPr/>
          <p:nvPr/>
        </p:nvGrpSpPr>
        <p:grpSpPr>
          <a:xfrm>
            <a:off x="7930764" y="5378473"/>
            <a:ext cx="2570236" cy="1412955"/>
            <a:chOff x="4626868" y="699870"/>
            <a:chExt cx="2511432" cy="1377817"/>
          </a:xfrm>
        </p:grpSpPr>
        <p:sp>
          <p:nvSpPr>
            <p:cNvPr id="17" name="テキスト ボックス 16">
              <a:extLst>
                <a:ext uri="{FF2B5EF4-FFF2-40B4-BE49-F238E27FC236}">
                  <a16:creationId xmlns:a16="http://schemas.microsoft.com/office/drawing/2014/main" id="{FB7E446B-C7AF-C224-4D2B-3BDBC2F0C582}"/>
                </a:ext>
              </a:extLst>
            </p:cNvPr>
            <p:cNvSpPr txBox="1"/>
            <p:nvPr/>
          </p:nvSpPr>
          <p:spPr>
            <a:xfrm>
              <a:off x="4626868" y="1027258"/>
              <a:ext cx="2511432" cy="105042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集計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植村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（上牧町） ★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solidFill>
                    <a:srgbClr val="C00000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大西（姫路市）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柴本（堺市） 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F3999A97-52C9-7D43-4EF0-5021F68D41F5}"/>
                </a:ext>
              </a:extLst>
            </p:cNvPr>
            <p:cNvSpPr txBox="1"/>
            <p:nvPr/>
          </p:nvSpPr>
          <p:spPr>
            <a:xfrm>
              <a:off x="4760235" y="699870"/>
              <a:ext cx="2243127" cy="31801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現調報告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808D31EE-C3CA-0609-24E3-5A6653FCEF61}"/>
              </a:ext>
            </a:extLst>
          </p:cNvPr>
          <p:cNvGrpSpPr/>
          <p:nvPr/>
        </p:nvGrpSpPr>
        <p:grpSpPr>
          <a:xfrm>
            <a:off x="2948198" y="1315184"/>
            <a:ext cx="2029634" cy="1452195"/>
            <a:chOff x="4394474" y="1158240"/>
            <a:chExt cx="3558408" cy="1301617"/>
          </a:xfrm>
        </p:grpSpPr>
        <p:sp>
          <p:nvSpPr>
            <p:cNvPr id="20" name="テキスト ボックス 19">
              <a:extLst>
                <a:ext uri="{FF2B5EF4-FFF2-40B4-BE49-F238E27FC236}">
                  <a16:creationId xmlns:a16="http://schemas.microsoft.com/office/drawing/2014/main" id="{0D061232-CDAC-901A-C775-696FCD01B497}"/>
                </a:ext>
              </a:extLst>
            </p:cNvPr>
            <p:cNvSpPr txBox="1"/>
            <p:nvPr/>
          </p:nvSpPr>
          <p:spPr>
            <a:xfrm>
              <a:off x="4394474" y="1494336"/>
              <a:ext cx="3558408" cy="9655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支援</a:t>
              </a:r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P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生亀</a:t>
              </a:r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★</a:t>
              </a:r>
              <a:endParaRPr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（宮城県社協）</a:t>
              </a:r>
              <a:endParaRPr kumimoji="1" lang="en-US" altLang="ja-JP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近ブロリーダー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桒野　（滋賀県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3AADCC7F-9FED-8434-C3CA-976D269B72BC}"/>
                </a:ext>
              </a:extLst>
            </p:cNvPr>
            <p:cNvSpPr txBox="1"/>
            <p:nvPr/>
          </p:nvSpPr>
          <p:spPr>
            <a:xfrm>
              <a:off x="4815840" y="1158240"/>
              <a:ext cx="2560321" cy="369332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運営支援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EA022F4A-9272-8064-5154-19C4FCC42D18}"/>
              </a:ext>
            </a:extLst>
          </p:cNvPr>
          <p:cNvSpPr txBox="1"/>
          <p:nvPr/>
        </p:nvSpPr>
        <p:spPr>
          <a:xfrm>
            <a:off x="775304" y="5808666"/>
            <a:ext cx="1356111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ja-JP" altLang="en-US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技術系</a:t>
            </a:r>
            <a:r>
              <a:rPr kumimoji="1" lang="en-US" altLang="ja-JP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JC</a:t>
            </a:r>
            <a:endParaRPr kumimoji="1" lang="ja-JP" altLang="en-US" dirty="0">
              <a:solidFill>
                <a:schemeClr val="tx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A06B348-F46E-584A-FD38-82D9066EC2A1}"/>
              </a:ext>
            </a:extLst>
          </p:cNvPr>
          <p:cNvSpPr txBox="1"/>
          <p:nvPr/>
        </p:nvSpPr>
        <p:spPr>
          <a:xfrm>
            <a:off x="2566706" y="1017772"/>
            <a:ext cx="1753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現在６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名体制</a:t>
            </a:r>
          </a:p>
        </p:txBody>
      </p:sp>
      <p:sp>
        <p:nvSpPr>
          <p:cNvPr id="40" name="テキスト ボックス 39">
            <a:extLst>
              <a:ext uri="{FF2B5EF4-FFF2-40B4-BE49-F238E27FC236}">
                <a16:creationId xmlns:a16="http://schemas.microsoft.com/office/drawing/2014/main" id="{756B847E-37DC-8A30-8830-414562B44389}"/>
              </a:ext>
            </a:extLst>
          </p:cNvPr>
          <p:cNvSpPr txBox="1"/>
          <p:nvPr/>
        </p:nvSpPr>
        <p:spPr>
          <a:xfrm>
            <a:off x="8311777" y="4490105"/>
            <a:ext cx="1356111" cy="36933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dirty="0">
                <a:solidFill>
                  <a:schemeClr val="tx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事務処理班</a:t>
            </a:r>
            <a:endParaRPr kumimoji="1" lang="ja-JP" altLang="en-US" dirty="0">
              <a:solidFill>
                <a:schemeClr val="tx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8C039251-671F-6E26-F570-41A37C50BAA9}"/>
              </a:ext>
            </a:extLst>
          </p:cNvPr>
          <p:cNvSpPr txBox="1"/>
          <p:nvPr/>
        </p:nvSpPr>
        <p:spPr>
          <a:xfrm>
            <a:off x="9215079" y="783767"/>
            <a:ext cx="2929058" cy="30931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【</a:t>
            </a:r>
            <a:r>
              <a:rPr kumimoji="1" lang="ja-JP" altLang="en-US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現在の運営人数</a:t>
            </a:r>
            <a:r>
              <a:rPr kumimoji="1" lang="en-US" altLang="ja-JP" sz="17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】</a:t>
            </a:r>
          </a:p>
          <a:p>
            <a:endParaRPr kumimoji="1" lang="en-US" altLang="ja-JP" sz="1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七尾市　　　　　　高木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統括（社協）　　　堀口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現場統括（社協）　直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運営（社協）　大森・谷口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支援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P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生亀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ボラ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Co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   約８名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近ブロ　　　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関ブロ　　　  ６名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合計　　　  ３２名</a:t>
            </a:r>
            <a:endParaRPr kumimoji="1" lang="en-US" altLang="ja-JP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32" name="グループ化 31">
            <a:extLst>
              <a:ext uri="{FF2B5EF4-FFF2-40B4-BE49-F238E27FC236}">
                <a16:creationId xmlns:a16="http://schemas.microsoft.com/office/drawing/2014/main" id="{0581BD45-3C58-3F56-B442-D9899847C648}"/>
              </a:ext>
            </a:extLst>
          </p:cNvPr>
          <p:cNvGrpSpPr/>
          <p:nvPr/>
        </p:nvGrpSpPr>
        <p:grpSpPr>
          <a:xfrm>
            <a:off x="2896974" y="3489778"/>
            <a:ext cx="2275893" cy="1218190"/>
            <a:chOff x="2807620" y="4282760"/>
            <a:chExt cx="2508576" cy="688290"/>
          </a:xfrm>
        </p:grpSpPr>
        <p:sp>
          <p:nvSpPr>
            <p:cNvPr id="43" name="テキスト ボックス 42">
              <a:extLst>
                <a:ext uri="{FF2B5EF4-FFF2-40B4-BE49-F238E27FC236}">
                  <a16:creationId xmlns:a16="http://schemas.microsoft.com/office/drawing/2014/main" id="{F48EB2CC-1667-A8DD-1A10-5C148CA1F100}"/>
                </a:ext>
              </a:extLst>
            </p:cNvPr>
            <p:cNvSpPr txBox="1"/>
            <p:nvPr/>
          </p:nvSpPr>
          <p:spPr>
            <a:xfrm>
              <a:off x="3243409" y="4282760"/>
              <a:ext cx="1483360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V</a:t>
              </a:r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活動報告</a:t>
              </a:r>
            </a:p>
          </p:txBody>
        </p:sp>
        <p:sp>
          <p:nvSpPr>
            <p:cNvPr id="44" name="テキスト ボックス 43">
              <a:extLst>
                <a:ext uri="{FF2B5EF4-FFF2-40B4-BE49-F238E27FC236}">
                  <a16:creationId xmlns:a16="http://schemas.microsoft.com/office/drawing/2014/main" id="{6479BE65-7F82-0640-9E58-E2CDEB252D35}"/>
                </a:ext>
              </a:extLst>
            </p:cNvPr>
            <p:cNvSpPr txBox="1"/>
            <p:nvPr/>
          </p:nvSpPr>
          <p:spPr>
            <a:xfrm>
              <a:off x="2807620" y="4501528"/>
              <a:ext cx="2508576" cy="4695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作業報告聴取・集計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波多（尼崎市） ★</a:t>
              </a:r>
              <a:endParaRPr kumimoji="1"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仲河（紀の川）★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36" name="四角形: 角を丸くする 35">
            <a:extLst>
              <a:ext uri="{FF2B5EF4-FFF2-40B4-BE49-F238E27FC236}">
                <a16:creationId xmlns:a16="http://schemas.microsoft.com/office/drawing/2014/main" id="{430105DF-5EA9-DF48-5BE8-08DB630485CB}"/>
              </a:ext>
            </a:extLst>
          </p:cNvPr>
          <p:cNvSpPr/>
          <p:nvPr/>
        </p:nvSpPr>
        <p:spPr>
          <a:xfrm>
            <a:off x="371857" y="910867"/>
            <a:ext cx="2194849" cy="1632750"/>
          </a:xfrm>
          <a:prstGeom prst="roundRect">
            <a:avLst>
              <a:gd name="adj" fmla="val 9734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0E0171F6-DD2F-CA76-7C6C-4F4F25F6B4B1}"/>
              </a:ext>
            </a:extLst>
          </p:cNvPr>
          <p:cNvGrpSpPr/>
          <p:nvPr/>
        </p:nvGrpSpPr>
        <p:grpSpPr>
          <a:xfrm>
            <a:off x="443192" y="655277"/>
            <a:ext cx="2007233" cy="1423651"/>
            <a:chOff x="4945449" y="390293"/>
            <a:chExt cx="4040229" cy="1423651"/>
          </a:xfrm>
        </p:grpSpPr>
        <p:sp>
          <p:nvSpPr>
            <p:cNvPr id="3" name="テキスト ボックス 2">
              <a:extLst>
                <a:ext uri="{FF2B5EF4-FFF2-40B4-BE49-F238E27FC236}">
                  <a16:creationId xmlns:a16="http://schemas.microsoft.com/office/drawing/2014/main" id="{FCCD2C06-808A-44C8-51F0-DE688E142D99}"/>
                </a:ext>
              </a:extLst>
            </p:cNvPr>
            <p:cNvSpPr txBox="1"/>
            <p:nvPr/>
          </p:nvSpPr>
          <p:spPr>
            <a:xfrm>
              <a:off x="4945449" y="1229169"/>
              <a:ext cx="380391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現地本部派遣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七尾市　高木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（１）</a:t>
              </a:r>
              <a:endParaRPr kumimoji="1" lang="ja-JP" altLang="en-US" sz="1600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4" name="テキスト ボックス 3">
              <a:extLst>
                <a:ext uri="{FF2B5EF4-FFF2-40B4-BE49-F238E27FC236}">
                  <a16:creationId xmlns:a16="http://schemas.microsoft.com/office/drawing/2014/main" id="{E66D3812-EF74-33EF-1607-B2824D18D898}"/>
                </a:ext>
              </a:extLst>
            </p:cNvPr>
            <p:cNvSpPr txBox="1"/>
            <p:nvPr/>
          </p:nvSpPr>
          <p:spPr>
            <a:xfrm>
              <a:off x="5053359" y="390293"/>
              <a:ext cx="3932319" cy="64633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七尾市災害対策ボランティア本部</a:t>
              </a:r>
              <a:endParaRPr lang="en-US" altLang="ja-JP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cxnSp>
        <p:nvCxnSpPr>
          <p:cNvPr id="48" name="直線コネクタ 47">
            <a:extLst>
              <a:ext uri="{FF2B5EF4-FFF2-40B4-BE49-F238E27FC236}">
                <a16:creationId xmlns:a16="http://schemas.microsoft.com/office/drawing/2014/main" id="{BCD845D4-3BC5-A7BE-C616-436CF0D2A956}"/>
              </a:ext>
            </a:extLst>
          </p:cNvPr>
          <p:cNvCxnSpPr>
            <a:cxnSpLocks/>
          </p:cNvCxnSpPr>
          <p:nvPr/>
        </p:nvCxnSpPr>
        <p:spPr>
          <a:xfrm>
            <a:off x="2333840" y="1775574"/>
            <a:ext cx="33446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1" name="グループ化 40">
            <a:extLst>
              <a:ext uri="{FF2B5EF4-FFF2-40B4-BE49-F238E27FC236}">
                <a16:creationId xmlns:a16="http://schemas.microsoft.com/office/drawing/2014/main" id="{28BE5573-3FA4-F9E9-44A7-B97C8F791269}"/>
              </a:ext>
            </a:extLst>
          </p:cNvPr>
          <p:cNvGrpSpPr/>
          <p:nvPr/>
        </p:nvGrpSpPr>
        <p:grpSpPr>
          <a:xfrm>
            <a:off x="9902245" y="4009296"/>
            <a:ext cx="2292362" cy="1881384"/>
            <a:chOff x="10013974" y="4473599"/>
            <a:chExt cx="1909855" cy="2002330"/>
          </a:xfrm>
        </p:grpSpPr>
        <p:sp>
          <p:nvSpPr>
            <p:cNvPr id="38" name="四角形: 角を丸くする 37">
              <a:extLst>
                <a:ext uri="{FF2B5EF4-FFF2-40B4-BE49-F238E27FC236}">
                  <a16:creationId xmlns:a16="http://schemas.microsoft.com/office/drawing/2014/main" id="{FA526415-FFFB-563A-A213-4405A1F499A8}"/>
                </a:ext>
              </a:extLst>
            </p:cNvPr>
            <p:cNvSpPr/>
            <p:nvPr/>
          </p:nvSpPr>
          <p:spPr>
            <a:xfrm>
              <a:off x="10013974" y="4585779"/>
              <a:ext cx="1909855" cy="1890150"/>
            </a:xfrm>
            <a:prstGeom prst="roundRect">
              <a:avLst>
                <a:gd name="adj" fmla="val 9734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/>
            </a:p>
          </p:txBody>
        </p:sp>
        <p:sp>
          <p:nvSpPr>
            <p:cNvPr id="39" name="テキスト ボックス 38">
              <a:extLst>
                <a:ext uri="{FF2B5EF4-FFF2-40B4-BE49-F238E27FC236}">
                  <a16:creationId xmlns:a16="http://schemas.microsoft.com/office/drawing/2014/main" id="{FF340ED5-4A51-394A-AD3F-2FE1C7429F7D}"/>
                </a:ext>
              </a:extLst>
            </p:cNvPr>
            <p:cNvSpPr txBox="1"/>
            <p:nvPr/>
          </p:nvSpPr>
          <p:spPr>
            <a:xfrm>
              <a:off x="10068538" y="4473599"/>
              <a:ext cx="1800729" cy="30777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1400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廃棄物仮仮置場担当</a:t>
              </a:r>
              <a:endParaRPr lang="en-US" altLang="ja-JP" sz="14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45" name="テキスト ボックス 44">
              <a:extLst>
                <a:ext uri="{FF2B5EF4-FFF2-40B4-BE49-F238E27FC236}">
                  <a16:creationId xmlns:a16="http://schemas.microsoft.com/office/drawing/2014/main" id="{C4EA6959-D19E-B217-62AD-A3F26C0F7C9D}"/>
                </a:ext>
              </a:extLst>
            </p:cNvPr>
            <p:cNvSpPr txBox="1"/>
            <p:nvPr/>
          </p:nvSpPr>
          <p:spPr>
            <a:xfrm>
              <a:off x="10068537" y="5009711"/>
              <a:ext cx="1800729" cy="11464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【</a:t>
              </a:r>
              <a:r>
                <a:rPr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分別管理</a:t>
              </a:r>
              <a:r>
                <a:rPr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】</a:t>
              </a:r>
            </a:p>
            <a:p>
              <a:r>
                <a:rPr kumimoji="1" lang="ja-JP" altLang="en-US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　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仲谷（和泉市）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600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  </a:t>
              </a:r>
              <a:r>
                <a:rPr kumimoji="1"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岸本</a:t>
              </a:r>
              <a:r>
                <a:rPr lang="ja-JP" altLang="en-US" sz="1600" u="sng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（福知山市）</a:t>
              </a:r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lang="en-US" altLang="ja-JP" sz="1600" u="sng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46" name="テキスト ボックス 45">
            <a:extLst>
              <a:ext uri="{FF2B5EF4-FFF2-40B4-BE49-F238E27FC236}">
                <a16:creationId xmlns:a16="http://schemas.microsoft.com/office/drawing/2014/main" id="{480C9AC9-0EC8-5227-3736-792520ED1311}"/>
              </a:ext>
            </a:extLst>
          </p:cNvPr>
          <p:cNvSpPr txBox="1"/>
          <p:nvPr/>
        </p:nvSpPr>
        <p:spPr>
          <a:xfrm>
            <a:off x="173571" y="6569291"/>
            <a:ext cx="67164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/>
              <a:t>注）アンダーライン</a:t>
            </a:r>
            <a:r>
              <a:rPr kumimoji="1" lang="en-US" altLang="ja-JP" sz="1200" dirty="0"/>
              <a:t>…</a:t>
            </a:r>
            <a:r>
              <a:rPr kumimoji="1" lang="ja-JP" altLang="en-US" sz="1200" dirty="0"/>
              <a:t>ブロック派遣職員　／　</a:t>
            </a:r>
            <a:r>
              <a:rPr lang="ja-JP" altLang="en-US" sz="1200" dirty="0"/>
              <a:t>★</a:t>
            </a:r>
            <a:r>
              <a:rPr lang="en-US" altLang="ja-JP" sz="1200" dirty="0"/>
              <a:t>…</a:t>
            </a:r>
            <a:r>
              <a:rPr lang="ja-JP" altLang="en-US" sz="1200" dirty="0"/>
              <a:t>兼務</a:t>
            </a:r>
            <a:endParaRPr kumimoji="1"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610723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3654</TotalTime>
  <Words>412</Words>
  <Application>Microsoft Office PowerPoint</Application>
  <PresentationFormat>ワイド画面</PresentationFormat>
  <Paragraphs>73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UDPゴシック</vt:lpstr>
      <vt:lpstr>メイリオ</vt:lpstr>
      <vt:lpstr>游ゴシック</vt:lpstr>
      <vt:lpstr>游ゴシック Light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岸田 彰範</dc:creator>
  <cp:lastModifiedBy>Owner</cp:lastModifiedBy>
  <cp:revision>118</cp:revision>
  <cp:lastPrinted>2024-04-05T03:43:36Z</cp:lastPrinted>
  <dcterms:created xsi:type="dcterms:W3CDTF">2024-02-03T00:49:07Z</dcterms:created>
  <dcterms:modified xsi:type="dcterms:W3CDTF">2024-04-05T03:43:36Z</dcterms:modified>
</cp:coreProperties>
</file>